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0"/>
  </p:notesMasterIdLst>
  <p:sldIdLst>
    <p:sldId id="3069" r:id="rId5"/>
    <p:sldId id="1171" r:id="rId6"/>
    <p:sldId id="318" r:id="rId7"/>
    <p:sldId id="1182" r:id="rId8"/>
    <p:sldId id="1181" r:id="rId9"/>
  </p:sldIdLst>
  <p:sldSz cx="9144000" cy="5143500" type="screen16x9"/>
  <p:notesSz cx="7102475" cy="9388475"/>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8" autoAdjust="0"/>
    <p:restoredTop sz="95833"/>
  </p:normalViewPr>
  <p:slideViewPr>
    <p:cSldViewPr snapToGrid="0" showGuides="1">
      <p:cViewPr varScale="1">
        <p:scale>
          <a:sx n="104" d="100"/>
          <a:sy n="104" d="100"/>
        </p:scale>
        <p:origin x="461" y="72"/>
      </p:cViewPr>
      <p:guideLst>
        <p:guide pos="5760"/>
        <p:guide orient="horz" pos="1620"/>
      </p:guideLst>
    </p:cSldViewPr>
  </p:slideViewPr>
  <p:notesTextViewPr>
    <p:cViewPr>
      <p:scale>
        <a:sx n="1" d="1"/>
        <a:sy n="1" d="1"/>
      </p:scale>
      <p:origin x="0" y="0"/>
    </p:cViewPr>
  </p:notesTextViewPr>
  <p:sorterViewPr>
    <p:cViewPr>
      <p:scale>
        <a:sx n="100" d="100"/>
        <a:sy n="100" d="100"/>
      </p:scale>
      <p:origin x="0" y="-508"/>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de-DE"/>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19DD4CF-C917-4D69-9374-6EFF2E9F78C3}" type="datetimeFigureOut">
              <a:rPr lang="de-DE" smtClean="0"/>
              <a:t>20.10.2023</a:t>
            </a:fld>
            <a:endParaRPr lang="de-DE"/>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de-DE"/>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de-DE"/>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7443C7B-F938-4CE9-A268-32817172635B}" type="slidenum">
              <a:rPr lang="de-DE" smtClean="0"/>
              <a:t>‹Nº›</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THIS SLIDE IS A BUILD </a:t>
            </a:r>
          </a:p>
          <a:p>
            <a:endParaRPr lang="en-US" dirty="0"/>
          </a:p>
          <a:p>
            <a:r>
              <a:rPr lang="en-US" dirty="0"/>
              <a:t>A  few years ago we wanted to better understand the use cases corporate researchers had for consulting the platform and the knowledgebase within so we did a survey amongst existing users of ScienceDirect Corporate Edition.     We found there were many different use cases and today I want to share SOME of those use cases with you but in the context of the business outcome they help your organization to achieve:</a:t>
            </a:r>
          </a:p>
          <a:p>
            <a:endParaRPr lang="en-US" dirty="0"/>
          </a:p>
          <a:p>
            <a:r>
              <a:rPr lang="en-US" dirty="0"/>
              <a:t>(CLICK 1)</a:t>
            </a:r>
          </a:p>
          <a:p>
            <a:r>
              <a:rPr lang="en-US" dirty="0"/>
              <a:t>Let’s first speak to innovation;   these are just a couple of ways users tell us they rely upon the knowledge in SDCE to support innovation.  For example,  to </a:t>
            </a:r>
          </a:p>
          <a:p>
            <a:r>
              <a:rPr lang="en-US" dirty="0"/>
              <a:t>1. generate new ideas – be those enhancements to existing products or net new product ideas or to </a:t>
            </a:r>
          </a:p>
          <a:p>
            <a:r>
              <a:rPr lang="en-US" dirty="0"/>
              <a:t>2. apply new technologies from unrelated disciplines – while often this can be for the purpose of problem solving it quite often contributes to innovation (which sometimes comes in the form of problem solving!)  – we’ll share some of our users’ tangible examples of this with you in a few minutes.</a:t>
            </a:r>
          </a:p>
          <a:p>
            <a:r>
              <a:rPr lang="en-US" dirty="0"/>
              <a:t>(CLICK 2)</a:t>
            </a:r>
          </a:p>
          <a:p>
            <a:r>
              <a:rPr lang="en-US" dirty="0"/>
              <a:t>The knowledge found in SDCE also contributes to your organization’s competitiveness.   This could be as straightforward as staying current with science and technology and translating that knowledge into potential applications that benefit your business.   This could also be more nuanced in terms of really examining the science in area of IP interest to understand the implications for your strategy – in terms of how patentable an idea might be or informing approaches to circumventing existing patents. There are certainly other ways in which SDCE can contribute to competitiveness but let’s move on to Speed	</a:t>
            </a:r>
          </a:p>
          <a:p>
            <a:r>
              <a:rPr lang="en-US" dirty="0"/>
              <a:t>(CLICK 3)</a:t>
            </a:r>
          </a:p>
          <a:p>
            <a:r>
              <a:rPr lang="en-US" dirty="0"/>
              <a:t>So often we hear from our users that the knowledge in SDCE helps them uncover whether or not others have previously similar experiments and if so what were the outcomes; this has implications in terms of both cost and time savings by not pursuing dead ends or by being able to move more quickly to the next stage.   Additionally that ability to apply knowledge from other disciplines, which we talked about with regard to Innovation, also applies to enabling speed.</a:t>
            </a:r>
          </a:p>
          <a:p>
            <a:r>
              <a:rPr lang="en-US" dirty="0"/>
              <a:t>(CLICK 4)</a:t>
            </a:r>
          </a:p>
          <a:p>
            <a:r>
              <a:rPr lang="en-US" dirty="0"/>
              <a:t>In addition to Innovation, Competitiveness, and Speed – the knowledge in SDCE plays a role in risk reduction, for example:</a:t>
            </a:r>
          </a:p>
          <a:p>
            <a:r>
              <a:rPr lang="en-US" dirty="0"/>
              <a:t>Reliable evidence plays a key role in decision-making, whether it is at a project level or a program level  -- it often helps answer those what, why and how questions and helps to explain findings and recommendations</a:t>
            </a:r>
          </a:p>
          <a:p>
            <a:r>
              <a:rPr lang="en-US" dirty="0"/>
              <a:t>In addition to this the knowledge can help address safety and environmental issues that arise during research and that need to be addressed to avoid risk in gaining market acceptance.</a:t>
            </a:r>
          </a:p>
          <a:p>
            <a:r>
              <a:rPr lang="en-US" dirty="0"/>
              <a:t>(CLICK 5)</a:t>
            </a:r>
          </a:p>
          <a:p>
            <a:r>
              <a:rPr lang="en-US" dirty="0"/>
              <a:t>Lastly, let’s look at the role that knowledge from SDCE plays in terms of Effectiveness</a:t>
            </a:r>
          </a:p>
          <a:p>
            <a:r>
              <a:rPr lang="en-US" dirty="0"/>
              <a:t>Not only does the work of others that have gone before, help researchers design better experiments but also it is a source of inspiration in scaling and manufacturing innovations such that there is greater yield and/or lower costs.   We’ll share some examples of this in the next few slides.</a:t>
            </a:r>
          </a:p>
          <a:p>
            <a:endParaRPr lang="en-US" dirty="0"/>
          </a:p>
          <a:p>
            <a:r>
              <a:rPr lang="en-US" dirty="0"/>
              <a:t>(CLICK 6)</a:t>
            </a:r>
          </a:p>
          <a:p>
            <a:r>
              <a:rPr lang="en-US" dirty="0"/>
              <a:t>Before we move ahead I just want to reinforce these business outcomes again – innovation, competitiveness, speed, risk reduction and effectiveness.</a:t>
            </a:r>
          </a:p>
          <a:p>
            <a:endParaRPr lang="en-US" dirty="0"/>
          </a:p>
          <a:p>
            <a:r>
              <a:rPr lang="en-US" dirty="0"/>
              <a:t>Any questions?   </a:t>
            </a:r>
          </a:p>
          <a:p>
            <a:endParaRPr lang="en-US" dirty="0"/>
          </a:p>
          <a:p>
            <a:r>
              <a:rPr lang="en-US" dirty="0"/>
              <a:t>(NEXT SLIDE)</a:t>
            </a:r>
          </a:p>
          <a:p>
            <a:endParaRPr lang="en-US" dirty="0"/>
          </a:p>
          <a:p>
            <a:endParaRPr lang="en-US" dirty="0"/>
          </a:p>
          <a:p>
            <a:endParaRPr lang="en-US" dirty="0"/>
          </a:p>
          <a:p>
            <a:pPr marL="171450" indent="-171450">
              <a:buFontTx/>
              <a:buChar char="-"/>
            </a:pPr>
            <a:r>
              <a:rPr lang="en-US" dirty="0"/>
              <a:t>Apply new technologies from unrelated disciplines</a:t>
            </a:r>
          </a:p>
          <a:p>
            <a:pPr marL="171450" indent="-171450">
              <a:buFontTx/>
              <a:buChar char="-"/>
            </a:pPr>
            <a:r>
              <a:rPr lang="en-US" dirty="0"/>
              <a:t>Avoid repeating the work of others</a:t>
            </a:r>
          </a:p>
          <a:p>
            <a:pPr marL="171450" indent="-171450">
              <a:buFontTx/>
              <a:buChar char="-"/>
            </a:pPr>
            <a:r>
              <a:rPr lang="en-US" dirty="0"/>
              <a:t>Use reliable science bases research and data to support project &amp; experimental decisions</a:t>
            </a:r>
          </a:p>
          <a:p>
            <a:pPr marL="171450" indent="-171450">
              <a:buFontTx/>
              <a:buChar char="-"/>
            </a:pPr>
            <a:r>
              <a:rPr lang="en-US" dirty="0"/>
              <a:t>Improve manufacturing yield and/or reduce raw material cost</a:t>
            </a:r>
          </a:p>
          <a:p>
            <a:pPr marL="171450" indent="-171450">
              <a:buFontTx/>
              <a:buChar char="-"/>
            </a:pPr>
            <a:endParaRPr lang="en-US" dirty="0"/>
          </a:p>
          <a:p>
            <a:pPr marL="0" indent="0">
              <a:buFontTx/>
              <a:buNone/>
            </a:pPr>
            <a:r>
              <a:rPr lang="en-US" dirty="0"/>
              <a:t>And what you’ll also see here is the tie between these use cases and business outcomes – innovation, competitiveness, speed to market, risk reduction, effectiveness – all outcomes that underpin business success.</a:t>
            </a:r>
          </a:p>
          <a:p>
            <a:pPr marL="0" indent="0">
              <a:buFontTx/>
              <a:buNone/>
            </a:pPr>
            <a:endParaRPr lang="en-US" dirty="0"/>
          </a:p>
          <a:p>
            <a:pPr marL="0" indent="0">
              <a:buFontTx/>
              <a:buNone/>
            </a:pPr>
            <a:r>
              <a:rPr lang="en-US" dirty="0"/>
              <a:t>During this research, some of the respondents shared with us actual case examples that they were able to tie, in many instances, to quantitative outcomes, for example (NEXT SLIDE)</a:t>
            </a:r>
          </a:p>
          <a:p>
            <a:pPr marL="0" indent="0">
              <a:buFontTx/>
              <a:buNone/>
            </a:pPr>
            <a:endParaRPr lang="en-US" dirty="0"/>
          </a:p>
          <a:p>
            <a:pPr marL="0" indent="0">
              <a:buFontTx/>
              <a:buNone/>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1317826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20.10.2023</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20.10.2023</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20.10.2023</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20.10.2023</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20.10.2023</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20.10.2023</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20.10.2023</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20.10.2023</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20.10.2023</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20.10.2023</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20.10.2023</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20.10.2023</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20.10.2023</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20.10.2023</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20.10.2023</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20.10.2023</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20.10.2023</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20.10.2023</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bing.com/ck/a?!&amp;&amp;p=f2993e57abb20661JmltdHM9MTY5NTc3MjgwMCZpZ3VpZD0yZmVjYmJiMi0xZDA0LTYzM2UtMDk4YS1hOWNkMWNhYzYyMmYmaW5zaWQ9NTY1Mw&amp;ptn=3&amp;hsh=3&amp;fclid=2fecbbb2-1d04-633e-098a-a9cd1cac622f&amp;u=a1L2ltYWdlcy9zZWFyY2g_cT1TY2l2YWwgbG9nbyZGT1JNPUlRRlJCQSZpZD0wOEUxOUU4RENGNTE3N0U1NzRGQzczNDdFQjI2ODNENERGRDBFMDAy&amp;ntb=1" TargetMode="External"/><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hyperlink" Target="https://www.bing.com/ck/a?!&amp;&amp;p=4b8560c41027f605JmltdHM9MTY5NTc3MjgwMCZpZ3VpZD0yZmVjYmJiMi0xZDA0LTYzM2UtMDk4YS1hOWNkMWNhYzYyMmYmaW5zaWQ9NTU5NQ&amp;ptn=3&amp;hsh=3&amp;fclid=2fecbbb2-1d04-633e-098a-a9cd1cac622f&amp;u=a1L2ltYWdlcy9zZWFyY2g_cT1yZWF4eXMgIGxvZ28mRk9STT1JUUZSQkEmaWQ9RDgxRkQ5N0Y0RjU3RDAyMzI1NkVCRkFEMzM3NjcwRjAzRUE4NjJENw&amp;ntb=1" TargetMode="External"/><Relationship Id="rId1" Type="http://schemas.openxmlformats.org/officeDocument/2006/relationships/slideLayout" Target="../slideLayouts/slideLayout7.xml"/><Relationship Id="rId6" Type="http://schemas.openxmlformats.org/officeDocument/2006/relationships/hyperlink" Target="https://www.bing.com/ck/a?!&amp;&amp;p=a1264fed6dc667a5JmltdHM9MTY5NTc3MjgwMCZpZ3VpZD0yZmVjYmJiMi0xZDA0LTYzM2UtMDk4YS1hOWNkMWNhYzYyMmYmaW5zaWQ9NTY2MA&amp;ptn=3&amp;hsh=3&amp;fclid=2fecbbb2-1d04-633e-098a-a9cd1cac622f&amp;u=a1L2ltYWdlcy9zZWFyY2g_cT1TY29wdXMgbG9nbyZGT1JNPUlRRlJCQSZpZD0zRjU3NzY1RjlGRkVFRDU0MUI2REYyOUM5NjM2NjJCMDdDMjYyNDYx&amp;ntb=1" TargetMode="External"/><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12.emf"/><Relationship Id="rId4" Type="http://schemas.openxmlformats.org/officeDocument/2006/relationships/hyperlink" Target="https://www.bing.com/ck/a?!&amp;&amp;p=6143f89ba5f856cbJmltdHM9MTY5NTc3MjgwMCZpZ3VpZD0yZmVjYmJiMi0xZDA0LTYzM2UtMDk4YS1hOWNkMWNhYzYyMmYmaW5zaWQ9NTY4MQ&amp;ptn=3&amp;hsh=3&amp;fclid=2fecbbb2-1d04-633e-098a-a9cd1cac622f&amp;u=a1L2ltYWdlcy9zZWFyY2g_cT1TY2llbmNlIGRpcmVjdCBsb2dvJkZPUk09SVFGUkJBJmlkPTMzNUZFN0VCOEVDNkY5NjUwNERDNEU3NzA5QkIwOEIwNzI1NjQxNTA&amp;ntb=1"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elsevier.com/__data/assets/pdf_file/0003/260895/ScienceDirect-Maximizing-Investments-and-Accelerating-the-Journey-to-Research-Innovation.pdf" TargetMode="Externa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1E8335-D8CA-4D40-B6B2-778F291D76F0}"/>
              </a:ext>
            </a:extLst>
          </p:cNvPr>
          <p:cNvSpPr>
            <a:spLocks noGrp="1"/>
          </p:cNvSpPr>
          <p:nvPr>
            <p:ph type="body" sz="quarter" idx="13"/>
          </p:nvPr>
        </p:nvSpPr>
        <p:spPr/>
        <p:txBody>
          <a:bodyPr>
            <a:normAutofit/>
          </a:bodyPr>
          <a:lstStyle/>
          <a:p>
            <a:pPr marL="0" indent="0">
              <a:buNone/>
            </a:pPr>
            <a:endParaRPr lang="en-GB" dirty="0"/>
          </a:p>
          <a:p>
            <a:r>
              <a:rPr lang="en-US" dirty="0"/>
              <a:t>RELX is a global provider of information-based analytics and decision tools for professional and business customers in the Risk, STM, Legal and Exhibitions sectors</a:t>
            </a:r>
          </a:p>
          <a:p>
            <a:r>
              <a:rPr lang="en-US" dirty="0"/>
              <a:t>Elsevier, founded in 1880, is a leader in information and analytics for customers across the global research and health ecosystems</a:t>
            </a:r>
            <a:endParaRPr lang="en-GB" dirty="0">
              <a:hlinkClick r:id="rId2"/>
            </a:endParaRPr>
          </a:p>
          <a:p>
            <a:endParaRPr lang="en-US" dirty="0"/>
          </a:p>
          <a:p>
            <a:endParaRPr lang="en-GB" dirty="0">
              <a:hlinkClick r:id="rId2"/>
            </a:endParaRPr>
          </a:p>
          <a:p>
            <a:endParaRPr lang="en-GB" dirty="0"/>
          </a:p>
        </p:txBody>
      </p:sp>
      <p:cxnSp>
        <p:nvCxnSpPr>
          <p:cNvPr id="6" name="Straight Connector 5">
            <a:extLst>
              <a:ext uri="{FF2B5EF4-FFF2-40B4-BE49-F238E27FC236}">
                <a16:creationId xmlns:a16="http://schemas.microsoft.com/office/drawing/2014/main" id="{E076150C-084D-4EFC-B2D8-17276554025A}"/>
              </a:ext>
            </a:extLst>
          </p:cNvPr>
          <p:cNvCxnSpPr/>
          <p:nvPr/>
        </p:nvCxnSpPr>
        <p:spPr>
          <a:xfrm flipV="1">
            <a:off x="576263" y="790412"/>
            <a:ext cx="7989884" cy="4046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661DDD7E-87CF-F86C-1571-2511E069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262" y="283261"/>
            <a:ext cx="1819275" cy="466725"/>
          </a:xfrm>
          <a:prstGeom prst="rect">
            <a:avLst/>
          </a:prstGeom>
        </p:spPr>
      </p:pic>
      <p:pic>
        <p:nvPicPr>
          <p:cNvPr id="2050" name="Picture 2">
            <a:hlinkClick r:id="rId4"/>
            <a:extLst>
              <a:ext uri="{FF2B5EF4-FFF2-40B4-BE49-F238E27FC236}">
                <a16:creationId xmlns:a16="http://schemas.microsoft.com/office/drawing/2014/main" id="{2CA8F268-D8DC-7CC3-0615-3EFE21AC2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2" y="3124199"/>
            <a:ext cx="1872940" cy="1039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hlinkClick r:id="rId6"/>
            <a:extLst>
              <a:ext uri="{FF2B5EF4-FFF2-40B4-BE49-F238E27FC236}">
                <a16:creationId xmlns:a16="http://schemas.microsoft.com/office/drawing/2014/main" id="{74701416-4C39-DF37-2346-FC17CE5C17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3261933"/>
            <a:ext cx="917632" cy="9021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hlinkClick r:id="rId8"/>
            <a:extLst>
              <a:ext uri="{FF2B5EF4-FFF2-40B4-BE49-F238E27FC236}">
                <a16:creationId xmlns:a16="http://schemas.microsoft.com/office/drawing/2014/main" id="{18A8985A-984A-054F-4FEF-B58FC24426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0898" y="3261933"/>
            <a:ext cx="1311587" cy="1039901"/>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0">
            <a:extLst>
              <a:ext uri="{FF2B5EF4-FFF2-40B4-BE49-F238E27FC236}">
                <a16:creationId xmlns:a16="http://schemas.microsoft.com/office/drawing/2014/main" id="{91A5C2CA-18E0-5C69-E9A0-03EA57516D5C}"/>
              </a:ext>
            </a:extLst>
          </p:cNvPr>
          <p:cNvSpPr>
            <a:spLocks noChangeAspect="1" noChangeArrowheads="1"/>
          </p:cNvSpPr>
          <p:nvPr/>
        </p:nvSpPr>
        <p:spPr bwMode="auto">
          <a:xfrm>
            <a:off x="261938" y="0"/>
            <a:ext cx="861853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a:extLst>
              <a:ext uri="{FF2B5EF4-FFF2-40B4-BE49-F238E27FC236}">
                <a16:creationId xmlns:a16="http://schemas.microsoft.com/office/drawing/2014/main" id="{38E31AD9-B746-7EDA-BEFD-CD34E1CA9039}"/>
              </a:ext>
            </a:extLst>
          </p:cNvPr>
          <p:cNvPicPr>
            <a:picLocks noChangeAspect="1"/>
          </p:cNvPicPr>
          <p:nvPr/>
        </p:nvPicPr>
        <p:blipFill>
          <a:blip r:embed="rId10"/>
          <a:stretch>
            <a:fillRect/>
          </a:stretch>
        </p:blipFill>
        <p:spPr>
          <a:xfrm>
            <a:off x="5200314" y="3408184"/>
            <a:ext cx="1629111" cy="635494"/>
          </a:xfrm>
          <a:prstGeom prst="rect">
            <a:avLst/>
          </a:prstGeom>
        </p:spPr>
      </p:pic>
      <p:pic>
        <p:nvPicPr>
          <p:cNvPr id="2062" name="Picture 14" descr="اکانت reaxys | پسورد reaxys | اکانت ریکسیس | پسورد ریکسیس |اکانت ری ...">
            <a:extLst>
              <a:ext uri="{FF2B5EF4-FFF2-40B4-BE49-F238E27FC236}">
                <a16:creationId xmlns:a16="http://schemas.microsoft.com/office/drawing/2014/main" id="{83C03EBB-0260-F4EB-1BD0-972AFC1A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67391" y="3408184"/>
            <a:ext cx="1278242" cy="77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4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AE3A-EE44-46CD-B56E-1104D0EDE9BC}"/>
              </a:ext>
            </a:extLst>
          </p:cNvPr>
          <p:cNvSpPr>
            <a:spLocks noGrp="1"/>
          </p:cNvSpPr>
          <p:nvPr>
            <p:ph type="title"/>
          </p:nvPr>
        </p:nvSpPr>
        <p:spPr/>
        <p:txBody>
          <a:bodyPr/>
          <a:lstStyle/>
          <a:p>
            <a:r>
              <a:rPr lang="en-US" dirty="0">
                <a:solidFill>
                  <a:schemeClr val="tx2">
                    <a:lumMod val="60000"/>
                    <a:lumOff val="40000"/>
                  </a:schemeClr>
                </a:solidFill>
              </a:rPr>
              <a:t>R</a:t>
            </a:r>
            <a:r>
              <a:rPr lang="en-US" dirty="0"/>
              <a:t>esearch Solutions – Quality Content</a:t>
            </a:r>
            <a:endParaRPr lang="en-GB" dirty="0"/>
          </a:p>
        </p:txBody>
      </p:sp>
      <p:sp>
        <p:nvSpPr>
          <p:cNvPr id="5" name="Text Placeholder 4">
            <a:extLst>
              <a:ext uri="{FF2B5EF4-FFF2-40B4-BE49-F238E27FC236}">
                <a16:creationId xmlns:a16="http://schemas.microsoft.com/office/drawing/2014/main" id="{5E1FDE72-2C64-4153-84E9-59C404450036}"/>
              </a:ext>
            </a:extLst>
          </p:cNvPr>
          <p:cNvSpPr>
            <a:spLocks noGrp="1"/>
          </p:cNvSpPr>
          <p:nvPr>
            <p:ph type="body" sz="quarter" idx="13"/>
          </p:nvPr>
        </p:nvSpPr>
        <p:spPr/>
        <p:txBody>
          <a:bodyPr/>
          <a:lstStyle/>
          <a:p>
            <a:r>
              <a:rPr lang="en-US" b="1" dirty="0"/>
              <a:t>Science Direct: The Freedom Collection</a:t>
            </a:r>
          </a:p>
          <a:p>
            <a:pPr lvl="1"/>
            <a:r>
              <a:rPr lang="en-US" dirty="0"/>
              <a:t>Empowers over 15 million unique users worldwide</a:t>
            </a:r>
          </a:p>
          <a:p>
            <a:pPr lvl="1"/>
            <a:r>
              <a:rPr lang="en-GB" dirty="0"/>
              <a:t>Science Direct offers the largest and highest quality scientific content in the world but also the largest scientific dissemination platform for scientific authors available.</a:t>
            </a:r>
          </a:p>
          <a:p>
            <a:pPr lvl="1"/>
            <a:r>
              <a:rPr lang="en-GB" dirty="0"/>
              <a:t>Currently it provides access from 1995 until present day 2,281 quality titles of which 1,826 are active titles and still its content continues to grow at 5% CAGR annually</a:t>
            </a:r>
          </a:p>
          <a:p>
            <a:pPr lvl="1"/>
            <a:r>
              <a:rPr lang="en-GB" dirty="0"/>
              <a:t>Freedom Collection the best quantitative and qualitative multidisciplinary content available in the market. </a:t>
            </a:r>
          </a:p>
        </p:txBody>
      </p:sp>
      <p:cxnSp>
        <p:nvCxnSpPr>
          <p:cNvPr id="6" name="Straight Connector 5">
            <a:extLst>
              <a:ext uri="{FF2B5EF4-FFF2-40B4-BE49-F238E27FC236}">
                <a16:creationId xmlns:a16="http://schemas.microsoft.com/office/drawing/2014/main" id="{7426CFFE-EB0D-49EF-9CF6-6D67E77CCC25}"/>
              </a:ext>
            </a:extLst>
          </p:cNvPr>
          <p:cNvCxnSpPr/>
          <p:nvPr/>
        </p:nvCxnSpPr>
        <p:spPr>
          <a:xfrm flipV="1">
            <a:off x="576263" y="790412"/>
            <a:ext cx="7989884" cy="40460"/>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686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8">
            <a:extLst>
              <a:ext uri="{FF2B5EF4-FFF2-40B4-BE49-F238E27FC236}">
                <a16:creationId xmlns:a16="http://schemas.microsoft.com/office/drawing/2014/main" id="{02C8B6A0-304B-48A3-BA55-FD80B6D00394}"/>
              </a:ext>
            </a:extLst>
          </p:cNvPr>
          <p:cNvGraphicFramePr>
            <a:graphicFrameLocks noGrp="1"/>
          </p:cNvGraphicFramePr>
          <p:nvPr/>
        </p:nvGraphicFramePr>
        <p:xfrm>
          <a:off x="1816545" y="3495537"/>
          <a:ext cx="1811302" cy="1005840"/>
        </p:xfrm>
        <a:graphic>
          <a:graphicData uri="http://schemas.openxmlformats.org/drawingml/2006/table">
            <a:tbl>
              <a:tblPr firstRow="1" bandRow="1">
                <a:tableStyleId>{BFEA419B-BCDB-4C27-8AB2-1E94C2BD932B}</a:tableStyleId>
              </a:tblPr>
              <a:tblGrid>
                <a:gridCol w="1811302">
                  <a:extLst>
                    <a:ext uri="{9D8B030D-6E8A-4147-A177-3AD203B41FA5}">
                      <a16:colId xmlns:a16="http://schemas.microsoft.com/office/drawing/2014/main" val="1036608885"/>
                    </a:ext>
                  </a:extLst>
                </a:gridCol>
              </a:tblGrid>
              <a:tr h="99535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t>Determine how novel or “patentable” an idea is; support patent applications </a:t>
                      </a:r>
                    </a:p>
                    <a:p>
                      <a:pPr algn="ctr"/>
                      <a:endParaRPr lang="en-US" sz="1200" b="0" dirty="0"/>
                    </a:p>
                  </a:txBody>
                  <a:tcPr>
                    <a:lnL w="0" cmpd="sng">
                      <a:noFill/>
                    </a:lnL>
                    <a:lnR w="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6934504"/>
                  </a:ext>
                </a:extLst>
              </a:tr>
            </a:tbl>
          </a:graphicData>
        </a:graphic>
      </p:graphicFrame>
      <p:sp>
        <p:nvSpPr>
          <p:cNvPr id="7" name="Title 6">
            <a:extLst>
              <a:ext uri="{FF2B5EF4-FFF2-40B4-BE49-F238E27FC236}">
                <a16:creationId xmlns:a16="http://schemas.microsoft.com/office/drawing/2014/main" id="{365C8A3C-F59E-40F0-9B6A-455C93A5384B}"/>
              </a:ext>
            </a:extLst>
          </p:cNvPr>
          <p:cNvSpPr>
            <a:spLocks noGrp="1"/>
          </p:cNvSpPr>
          <p:nvPr>
            <p:ph type="title"/>
          </p:nvPr>
        </p:nvSpPr>
        <p:spPr>
          <a:xfrm>
            <a:off x="235101" y="639736"/>
            <a:ext cx="8673798" cy="462759"/>
          </a:xfrm>
        </p:spPr>
        <p:txBody>
          <a:bodyPr/>
          <a:lstStyle/>
          <a:p>
            <a:r>
              <a:rPr lang="en-US" sz="2400" dirty="0"/>
              <a:t>Researchers tell us the knowledge in ScienceDirect Freedom Collection is vital to achieving business outcomes such as:</a:t>
            </a:r>
          </a:p>
        </p:txBody>
      </p:sp>
      <p:graphicFrame>
        <p:nvGraphicFramePr>
          <p:cNvPr id="8" name="Table 8">
            <a:extLst>
              <a:ext uri="{FF2B5EF4-FFF2-40B4-BE49-F238E27FC236}">
                <a16:creationId xmlns:a16="http://schemas.microsoft.com/office/drawing/2014/main" id="{6B85ADB5-0B77-460B-8B5C-A374280A1E21}"/>
              </a:ext>
            </a:extLst>
          </p:cNvPr>
          <p:cNvGraphicFramePr>
            <a:graphicFrameLocks noGrp="1"/>
          </p:cNvGraphicFramePr>
          <p:nvPr/>
        </p:nvGraphicFramePr>
        <p:xfrm>
          <a:off x="438015" y="2394954"/>
          <a:ext cx="1396211" cy="1124940"/>
        </p:xfrm>
        <a:graphic>
          <a:graphicData uri="http://schemas.openxmlformats.org/drawingml/2006/table">
            <a:tbl>
              <a:tblPr firstRow="1" bandRow="1">
                <a:tableStyleId>{BFEA419B-BCDB-4C27-8AB2-1E94C2BD932B}</a:tableStyleId>
              </a:tblPr>
              <a:tblGrid>
                <a:gridCol w="1396211">
                  <a:extLst>
                    <a:ext uri="{9D8B030D-6E8A-4147-A177-3AD203B41FA5}">
                      <a16:colId xmlns:a16="http://schemas.microsoft.com/office/drawing/2014/main" val="3837608748"/>
                    </a:ext>
                  </a:extLst>
                </a:gridCol>
              </a:tblGrid>
              <a:tr h="1124940">
                <a:tc>
                  <a:txBody>
                    <a:bodyPr/>
                    <a:lstStyle/>
                    <a:p>
                      <a:pPr algn="ctr"/>
                      <a:r>
                        <a:rPr lang="en-US" sz="1200" b="0" dirty="0"/>
                        <a:t>Generate new product ideas or enhance existing products</a:t>
                      </a:r>
                    </a:p>
                  </a:txBody>
                  <a:tcPr>
                    <a:lnL w="0" cmpd="sng">
                      <a:noFill/>
                    </a:lnL>
                    <a:lnR w="0" cmpd="sng">
                      <a:noFill/>
                    </a:lnR>
                    <a:lnT w="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6827837"/>
                  </a:ext>
                </a:extLst>
              </a:tr>
            </a:tbl>
          </a:graphicData>
        </a:graphic>
      </p:graphicFrame>
      <p:sp>
        <p:nvSpPr>
          <p:cNvPr id="6" name="Footer Placeholder 2">
            <a:extLst>
              <a:ext uri="{FF2B5EF4-FFF2-40B4-BE49-F238E27FC236}">
                <a16:creationId xmlns:a16="http://schemas.microsoft.com/office/drawing/2014/main" id="{E89AE8AC-C52F-4F7C-95F1-39CCCED8134E}"/>
              </a:ext>
            </a:extLst>
          </p:cNvPr>
          <p:cNvSpPr txBox="1">
            <a:spLocks/>
          </p:cNvSpPr>
          <p:nvPr/>
        </p:nvSpPr>
        <p:spPr>
          <a:xfrm>
            <a:off x="996396" y="4502715"/>
            <a:ext cx="6505869" cy="236522"/>
          </a:xfrm>
          <a:prstGeom prst="rect">
            <a:avLst/>
          </a:prstGeom>
        </p:spPr>
        <p:txBody>
          <a:bodyPr vert="horz" lIns="0" tIns="0" rIns="0" bIns="0" rtlCol="0" anchor="t" anchorCtr="0">
            <a:normAutofit fontScale="92500"/>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Source:  SienceDirect:  </a:t>
            </a:r>
            <a:r>
              <a:rPr lang="en-US" dirty="0"/>
              <a:t>Maximizing Investments &amp; Accelerating The Journey To Research Innovation (an independent research study by Martin Akel &amp; Associates)</a:t>
            </a:r>
          </a:p>
          <a:p>
            <a:r>
              <a:rPr lang="en-US" dirty="0">
                <a:hlinkClick r:id="rId3"/>
              </a:rPr>
              <a:t>https://www.elsevier.com/__data/assets/pdf_file/0003/260895/ScienceDirect-Maximizing-Investments-and-Accelerating-the-Journey-to-Research-Innovation.pdf</a:t>
            </a:r>
            <a:endParaRPr lang="de-DE" dirty="0"/>
          </a:p>
        </p:txBody>
      </p:sp>
      <p:grpSp>
        <p:nvGrpSpPr>
          <p:cNvPr id="2" name="Group 1">
            <a:extLst>
              <a:ext uri="{FF2B5EF4-FFF2-40B4-BE49-F238E27FC236}">
                <a16:creationId xmlns:a16="http://schemas.microsoft.com/office/drawing/2014/main" id="{34B1D59A-2FA7-4DD7-9B96-4CCE0895533A}"/>
              </a:ext>
            </a:extLst>
          </p:cNvPr>
          <p:cNvGrpSpPr/>
          <p:nvPr/>
        </p:nvGrpSpPr>
        <p:grpSpPr>
          <a:xfrm>
            <a:off x="688362" y="1545560"/>
            <a:ext cx="895516" cy="655457"/>
            <a:chOff x="688362" y="1545560"/>
            <a:chExt cx="895516" cy="655457"/>
          </a:xfrm>
        </p:grpSpPr>
        <p:pic>
          <p:nvPicPr>
            <p:cNvPr id="14" name="Picture 13" descr="Icon&#10;&#10;Description automatically generated">
              <a:extLst>
                <a:ext uri="{FF2B5EF4-FFF2-40B4-BE49-F238E27FC236}">
                  <a16:creationId xmlns:a16="http://schemas.microsoft.com/office/drawing/2014/main" id="{2E351342-C5D7-4014-9F28-506DB5A0C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021" y="1743817"/>
              <a:ext cx="480198" cy="457200"/>
            </a:xfrm>
            <a:prstGeom prst="rect">
              <a:avLst/>
            </a:prstGeom>
          </p:spPr>
        </p:pic>
        <p:sp>
          <p:nvSpPr>
            <p:cNvPr id="15" name="TextBox 14">
              <a:extLst>
                <a:ext uri="{FF2B5EF4-FFF2-40B4-BE49-F238E27FC236}">
                  <a16:creationId xmlns:a16="http://schemas.microsoft.com/office/drawing/2014/main" id="{08B2037C-0F9D-4D16-AF4B-7E6C2BB3A4D6}"/>
                </a:ext>
              </a:extLst>
            </p:cNvPr>
            <p:cNvSpPr txBox="1"/>
            <p:nvPr/>
          </p:nvSpPr>
          <p:spPr>
            <a:xfrm>
              <a:off x="688362" y="1545560"/>
              <a:ext cx="895516" cy="215444"/>
            </a:xfrm>
            <a:prstGeom prst="rect">
              <a:avLst/>
            </a:prstGeom>
            <a:noFill/>
          </p:spPr>
          <p:txBody>
            <a:bodyPr wrap="square" rtlCol="0">
              <a:spAutoFit/>
            </a:bodyPr>
            <a:lstStyle/>
            <a:p>
              <a:pPr algn="ctr"/>
              <a:r>
                <a:rPr lang="en-US" sz="800" b="1" dirty="0"/>
                <a:t>Innovation</a:t>
              </a:r>
            </a:p>
          </p:txBody>
        </p:sp>
      </p:grpSp>
      <p:grpSp>
        <p:nvGrpSpPr>
          <p:cNvPr id="4" name="Group 3">
            <a:extLst>
              <a:ext uri="{FF2B5EF4-FFF2-40B4-BE49-F238E27FC236}">
                <a16:creationId xmlns:a16="http://schemas.microsoft.com/office/drawing/2014/main" id="{A0545779-B37D-4702-8EBB-0EF35A149B92}"/>
              </a:ext>
            </a:extLst>
          </p:cNvPr>
          <p:cNvGrpSpPr/>
          <p:nvPr/>
        </p:nvGrpSpPr>
        <p:grpSpPr>
          <a:xfrm>
            <a:off x="1798355" y="1545560"/>
            <a:ext cx="1847682" cy="637486"/>
            <a:chOff x="1798355" y="1545560"/>
            <a:chExt cx="1847682" cy="637486"/>
          </a:xfrm>
        </p:grpSpPr>
        <p:pic>
          <p:nvPicPr>
            <p:cNvPr id="17" name="Picture 16" descr="Icon&#10;&#10;Description automatically generated">
              <a:extLst>
                <a:ext uri="{FF2B5EF4-FFF2-40B4-BE49-F238E27FC236}">
                  <a16:creationId xmlns:a16="http://schemas.microsoft.com/office/drawing/2014/main" id="{B57E2113-FA0C-4AAF-870C-C86CCFCA84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3596" y="1725846"/>
              <a:ext cx="457200" cy="457200"/>
            </a:xfrm>
            <a:prstGeom prst="rect">
              <a:avLst/>
            </a:prstGeom>
          </p:spPr>
        </p:pic>
        <p:sp>
          <p:nvSpPr>
            <p:cNvPr id="18" name="TextBox 17">
              <a:extLst>
                <a:ext uri="{FF2B5EF4-FFF2-40B4-BE49-F238E27FC236}">
                  <a16:creationId xmlns:a16="http://schemas.microsoft.com/office/drawing/2014/main" id="{F552C81F-83D6-456E-A314-BE076635833E}"/>
                </a:ext>
              </a:extLst>
            </p:cNvPr>
            <p:cNvSpPr txBox="1"/>
            <p:nvPr/>
          </p:nvSpPr>
          <p:spPr>
            <a:xfrm>
              <a:off x="1798355" y="1545560"/>
              <a:ext cx="1847682" cy="215444"/>
            </a:xfrm>
            <a:prstGeom prst="rect">
              <a:avLst/>
            </a:prstGeom>
            <a:noFill/>
          </p:spPr>
          <p:txBody>
            <a:bodyPr wrap="square" rtlCol="0">
              <a:spAutoFit/>
            </a:bodyPr>
            <a:lstStyle/>
            <a:p>
              <a:pPr algn="ctr"/>
              <a:r>
                <a:rPr lang="en-US" sz="800" b="1" dirty="0"/>
                <a:t>Competitiveness</a:t>
              </a:r>
            </a:p>
          </p:txBody>
        </p:sp>
      </p:grpSp>
      <p:grpSp>
        <p:nvGrpSpPr>
          <p:cNvPr id="5" name="Group 4">
            <a:extLst>
              <a:ext uri="{FF2B5EF4-FFF2-40B4-BE49-F238E27FC236}">
                <a16:creationId xmlns:a16="http://schemas.microsoft.com/office/drawing/2014/main" id="{A5C09538-DD67-438B-BA2C-E765EF6700DF}"/>
              </a:ext>
            </a:extLst>
          </p:cNvPr>
          <p:cNvGrpSpPr/>
          <p:nvPr/>
        </p:nvGrpSpPr>
        <p:grpSpPr>
          <a:xfrm>
            <a:off x="3619224" y="1545560"/>
            <a:ext cx="1847682" cy="678155"/>
            <a:chOff x="3392648" y="1545560"/>
            <a:chExt cx="1847682" cy="678155"/>
          </a:xfrm>
        </p:grpSpPr>
        <p:pic>
          <p:nvPicPr>
            <p:cNvPr id="20" name="Picture 19" descr="Icon&#10;&#10;Description automatically generated">
              <a:extLst>
                <a:ext uri="{FF2B5EF4-FFF2-40B4-BE49-F238E27FC236}">
                  <a16:creationId xmlns:a16="http://schemas.microsoft.com/office/drawing/2014/main" id="{E653CDCD-CBF9-477C-B24B-06ABA7529B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889" y="1766515"/>
              <a:ext cx="457200" cy="457200"/>
            </a:xfrm>
            <a:prstGeom prst="rect">
              <a:avLst/>
            </a:prstGeom>
          </p:spPr>
        </p:pic>
        <p:sp>
          <p:nvSpPr>
            <p:cNvPr id="21" name="TextBox 20">
              <a:extLst>
                <a:ext uri="{FF2B5EF4-FFF2-40B4-BE49-F238E27FC236}">
                  <a16:creationId xmlns:a16="http://schemas.microsoft.com/office/drawing/2014/main" id="{47D38D9F-3AFD-4AF3-8F43-3C05833FBF13}"/>
                </a:ext>
              </a:extLst>
            </p:cNvPr>
            <p:cNvSpPr txBox="1"/>
            <p:nvPr/>
          </p:nvSpPr>
          <p:spPr>
            <a:xfrm>
              <a:off x="3392648" y="1545560"/>
              <a:ext cx="1847682" cy="215444"/>
            </a:xfrm>
            <a:prstGeom prst="rect">
              <a:avLst/>
            </a:prstGeom>
            <a:noFill/>
          </p:spPr>
          <p:txBody>
            <a:bodyPr wrap="square" rtlCol="0">
              <a:spAutoFit/>
            </a:bodyPr>
            <a:lstStyle/>
            <a:p>
              <a:pPr algn="ctr"/>
              <a:r>
                <a:rPr lang="en-US" sz="800" b="1" dirty="0"/>
                <a:t>Speed</a:t>
              </a:r>
            </a:p>
          </p:txBody>
        </p:sp>
      </p:grpSp>
      <p:grpSp>
        <p:nvGrpSpPr>
          <p:cNvPr id="37" name="Group 36">
            <a:extLst>
              <a:ext uri="{FF2B5EF4-FFF2-40B4-BE49-F238E27FC236}">
                <a16:creationId xmlns:a16="http://schemas.microsoft.com/office/drawing/2014/main" id="{E51D542E-EEC5-4174-84D4-34CA96EBACBE}"/>
              </a:ext>
            </a:extLst>
          </p:cNvPr>
          <p:cNvGrpSpPr/>
          <p:nvPr/>
        </p:nvGrpSpPr>
        <p:grpSpPr>
          <a:xfrm>
            <a:off x="5313409" y="1545560"/>
            <a:ext cx="1847682" cy="620029"/>
            <a:chOff x="5313409" y="1545560"/>
            <a:chExt cx="1847682" cy="620029"/>
          </a:xfrm>
        </p:grpSpPr>
        <p:pic>
          <p:nvPicPr>
            <p:cNvPr id="23" name="Picture 22" descr="Icon&#10;&#10;Description automatically generated">
              <a:extLst>
                <a:ext uri="{FF2B5EF4-FFF2-40B4-BE49-F238E27FC236}">
                  <a16:creationId xmlns:a16="http://schemas.microsoft.com/office/drawing/2014/main" id="{35B9CE7C-B9DA-411C-92F6-B88768F070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8650" y="1708389"/>
              <a:ext cx="457200" cy="457200"/>
            </a:xfrm>
            <a:prstGeom prst="rect">
              <a:avLst/>
            </a:prstGeom>
          </p:spPr>
        </p:pic>
        <p:sp>
          <p:nvSpPr>
            <p:cNvPr id="24" name="TextBox 23">
              <a:extLst>
                <a:ext uri="{FF2B5EF4-FFF2-40B4-BE49-F238E27FC236}">
                  <a16:creationId xmlns:a16="http://schemas.microsoft.com/office/drawing/2014/main" id="{4CBF8B17-5194-4E72-A782-F1B323C536C0}"/>
                </a:ext>
              </a:extLst>
            </p:cNvPr>
            <p:cNvSpPr txBox="1"/>
            <p:nvPr/>
          </p:nvSpPr>
          <p:spPr>
            <a:xfrm>
              <a:off x="5313409" y="1545560"/>
              <a:ext cx="1847682" cy="215444"/>
            </a:xfrm>
            <a:prstGeom prst="rect">
              <a:avLst/>
            </a:prstGeom>
            <a:noFill/>
          </p:spPr>
          <p:txBody>
            <a:bodyPr wrap="square" rtlCol="0">
              <a:spAutoFit/>
            </a:bodyPr>
            <a:lstStyle/>
            <a:p>
              <a:pPr algn="ctr"/>
              <a:r>
                <a:rPr lang="en-US" sz="800" b="1" dirty="0"/>
                <a:t>Risk Reduction</a:t>
              </a:r>
            </a:p>
          </p:txBody>
        </p:sp>
      </p:grpSp>
      <p:grpSp>
        <p:nvGrpSpPr>
          <p:cNvPr id="38" name="Group 37">
            <a:extLst>
              <a:ext uri="{FF2B5EF4-FFF2-40B4-BE49-F238E27FC236}">
                <a16:creationId xmlns:a16="http://schemas.microsoft.com/office/drawing/2014/main" id="{8E67B1E2-4674-451C-BD76-747911857D27}"/>
              </a:ext>
            </a:extLst>
          </p:cNvPr>
          <p:cNvGrpSpPr/>
          <p:nvPr/>
        </p:nvGrpSpPr>
        <p:grpSpPr>
          <a:xfrm>
            <a:off x="7054167" y="1545560"/>
            <a:ext cx="1847682" cy="653392"/>
            <a:chOff x="7054167" y="1545560"/>
            <a:chExt cx="1847682" cy="653392"/>
          </a:xfrm>
        </p:grpSpPr>
        <p:pic>
          <p:nvPicPr>
            <p:cNvPr id="26" name="Picture 25" descr="Logo&#10;&#10;Description automatically generated">
              <a:extLst>
                <a:ext uri="{FF2B5EF4-FFF2-40B4-BE49-F238E27FC236}">
                  <a16:creationId xmlns:a16="http://schemas.microsoft.com/office/drawing/2014/main" id="{84C26500-39FF-49AA-81C8-40F6738238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9408" y="1741752"/>
              <a:ext cx="457200" cy="457200"/>
            </a:xfrm>
            <a:prstGeom prst="rect">
              <a:avLst/>
            </a:prstGeom>
          </p:spPr>
        </p:pic>
        <p:sp>
          <p:nvSpPr>
            <p:cNvPr id="27" name="TextBox 26">
              <a:extLst>
                <a:ext uri="{FF2B5EF4-FFF2-40B4-BE49-F238E27FC236}">
                  <a16:creationId xmlns:a16="http://schemas.microsoft.com/office/drawing/2014/main" id="{C8C86C9E-AC36-4400-BDC1-1F01764C9DBB}"/>
                </a:ext>
              </a:extLst>
            </p:cNvPr>
            <p:cNvSpPr txBox="1"/>
            <p:nvPr/>
          </p:nvSpPr>
          <p:spPr>
            <a:xfrm>
              <a:off x="7054167" y="1545560"/>
              <a:ext cx="1847682" cy="215444"/>
            </a:xfrm>
            <a:prstGeom prst="rect">
              <a:avLst/>
            </a:prstGeom>
            <a:noFill/>
          </p:spPr>
          <p:txBody>
            <a:bodyPr wrap="square" rtlCol="0">
              <a:spAutoFit/>
            </a:bodyPr>
            <a:lstStyle/>
            <a:p>
              <a:pPr algn="ctr"/>
              <a:r>
                <a:rPr lang="en-US" sz="800" b="1" dirty="0"/>
                <a:t>Effectiveness</a:t>
              </a:r>
            </a:p>
          </p:txBody>
        </p:sp>
      </p:grpSp>
      <p:graphicFrame>
        <p:nvGraphicFramePr>
          <p:cNvPr id="28" name="Table 8">
            <a:extLst>
              <a:ext uri="{FF2B5EF4-FFF2-40B4-BE49-F238E27FC236}">
                <a16:creationId xmlns:a16="http://schemas.microsoft.com/office/drawing/2014/main" id="{045F1088-25FD-4D8C-A0CF-71D95165084F}"/>
              </a:ext>
            </a:extLst>
          </p:cNvPr>
          <p:cNvGraphicFramePr>
            <a:graphicFrameLocks noGrp="1"/>
          </p:cNvGraphicFramePr>
          <p:nvPr/>
        </p:nvGraphicFramePr>
        <p:xfrm>
          <a:off x="3862479" y="3495537"/>
          <a:ext cx="1361172" cy="778805"/>
        </p:xfrm>
        <a:graphic>
          <a:graphicData uri="http://schemas.openxmlformats.org/drawingml/2006/table">
            <a:tbl>
              <a:tblPr firstRow="1" bandRow="1">
                <a:tableStyleId>{BFEA419B-BCDB-4C27-8AB2-1E94C2BD932B}</a:tableStyleId>
              </a:tblPr>
              <a:tblGrid>
                <a:gridCol w="1361172">
                  <a:extLst>
                    <a:ext uri="{9D8B030D-6E8A-4147-A177-3AD203B41FA5}">
                      <a16:colId xmlns:a16="http://schemas.microsoft.com/office/drawing/2014/main" val="1480653285"/>
                    </a:ext>
                  </a:extLst>
                </a:gridCol>
              </a:tblGrid>
              <a:tr h="778805">
                <a:tc>
                  <a:txBody>
                    <a:bodyPr/>
                    <a:lstStyle/>
                    <a:p>
                      <a:pPr algn="ctr"/>
                      <a:r>
                        <a:rPr lang="en-US" sz="1200" b="0" dirty="0"/>
                        <a:t>Avoid repeating the work of others</a:t>
                      </a:r>
                    </a:p>
                  </a:txBody>
                  <a:tcPr>
                    <a:lnL w="0" cmpd="sng">
                      <a:noFill/>
                    </a:lnL>
                    <a:lnR w="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6934504"/>
                  </a:ext>
                </a:extLst>
              </a:tr>
            </a:tbl>
          </a:graphicData>
        </a:graphic>
      </p:graphicFrame>
      <p:graphicFrame>
        <p:nvGraphicFramePr>
          <p:cNvPr id="30" name="Table 8">
            <a:extLst>
              <a:ext uri="{FF2B5EF4-FFF2-40B4-BE49-F238E27FC236}">
                <a16:creationId xmlns:a16="http://schemas.microsoft.com/office/drawing/2014/main" id="{7B2D97BB-4436-47A7-A6BF-5D019D5D9332}"/>
              </a:ext>
            </a:extLst>
          </p:cNvPr>
          <p:cNvGraphicFramePr>
            <a:graphicFrameLocks noGrp="1"/>
          </p:cNvGraphicFramePr>
          <p:nvPr/>
        </p:nvGraphicFramePr>
        <p:xfrm>
          <a:off x="5244272" y="2394954"/>
          <a:ext cx="1985957" cy="1124940"/>
        </p:xfrm>
        <a:graphic>
          <a:graphicData uri="http://schemas.openxmlformats.org/drawingml/2006/table">
            <a:tbl>
              <a:tblPr firstRow="1" bandRow="1">
                <a:tableStyleId>{BFEA419B-BCDB-4C27-8AB2-1E94C2BD932B}</a:tableStyleId>
              </a:tblPr>
              <a:tblGrid>
                <a:gridCol w="1985957">
                  <a:extLst>
                    <a:ext uri="{9D8B030D-6E8A-4147-A177-3AD203B41FA5}">
                      <a16:colId xmlns:a16="http://schemas.microsoft.com/office/drawing/2014/main" val="2531694605"/>
                    </a:ext>
                  </a:extLst>
                </a:gridCol>
              </a:tblGrid>
              <a:tr h="1124940">
                <a:tc>
                  <a:txBody>
                    <a:bodyPr/>
                    <a:lstStyle/>
                    <a:p>
                      <a:pPr algn="ctr"/>
                      <a:r>
                        <a:rPr lang="en-US" sz="1200" b="0" dirty="0"/>
                        <a:t>Use reliable science-based research and data to support project &amp; experimental decisions</a:t>
                      </a:r>
                    </a:p>
                  </a:txBody>
                  <a:tcPr>
                    <a:lnL w="12700" cap="flat" cmpd="sng" algn="ctr">
                      <a:noFill/>
                      <a:prstDash val="solid"/>
                      <a:round/>
                      <a:headEnd type="none" w="med" len="med"/>
                      <a:tailEnd type="none" w="med" len="med"/>
                    </a:lnL>
                    <a:lnR w="0" cmpd="sng">
                      <a:noFill/>
                    </a:lnR>
                    <a:lnT w="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6827837"/>
                  </a:ext>
                </a:extLst>
              </a:tr>
            </a:tbl>
          </a:graphicData>
        </a:graphic>
      </p:graphicFrame>
      <p:graphicFrame>
        <p:nvGraphicFramePr>
          <p:cNvPr id="31" name="Table 8">
            <a:extLst>
              <a:ext uri="{FF2B5EF4-FFF2-40B4-BE49-F238E27FC236}">
                <a16:creationId xmlns:a16="http://schemas.microsoft.com/office/drawing/2014/main" id="{B4D12F4C-823C-4913-B79E-5D888E81B03D}"/>
              </a:ext>
            </a:extLst>
          </p:cNvPr>
          <p:cNvGraphicFramePr>
            <a:graphicFrameLocks noGrp="1"/>
          </p:cNvGraphicFramePr>
          <p:nvPr/>
        </p:nvGraphicFramePr>
        <p:xfrm>
          <a:off x="5458283" y="3500998"/>
          <a:ext cx="1522896" cy="778805"/>
        </p:xfrm>
        <a:graphic>
          <a:graphicData uri="http://schemas.openxmlformats.org/drawingml/2006/table">
            <a:tbl>
              <a:tblPr firstRow="1" bandRow="1">
                <a:tableStyleId>{BFEA419B-BCDB-4C27-8AB2-1E94C2BD932B}</a:tableStyleId>
              </a:tblPr>
              <a:tblGrid>
                <a:gridCol w="1522896">
                  <a:extLst>
                    <a:ext uri="{9D8B030D-6E8A-4147-A177-3AD203B41FA5}">
                      <a16:colId xmlns:a16="http://schemas.microsoft.com/office/drawing/2014/main" val="2804843177"/>
                    </a:ext>
                  </a:extLst>
                </a:gridCol>
              </a:tblGrid>
              <a:tr h="778805">
                <a:tc>
                  <a:txBody>
                    <a:bodyPr/>
                    <a:lstStyle/>
                    <a:p>
                      <a:pPr algn="ctr"/>
                      <a:r>
                        <a:rPr lang="en-US" sz="1200" b="0" dirty="0"/>
                        <a:t>Address safety / environmental issues</a:t>
                      </a:r>
                    </a:p>
                  </a:txBody>
                  <a:tcPr>
                    <a:lnL w="0" cmpd="sng">
                      <a:noFill/>
                    </a:lnL>
                    <a:lnR w="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6934504"/>
                  </a:ext>
                </a:extLst>
              </a:tr>
            </a:tbl>
          </a:graphicData>
        </a:graphic>
      </p:graphicFrame>
      <p:graphicFrame>
        <p:nvGraphicFramePr>
          <p:cNvPr id="32" name="Table 8">
            <a:extLst>
              <a:ext uri="{FF2B5EF4-FFF2-40B4-BE49-F238E27FC236}">
                <a16:creationId xmlns:a16="http://schemas.microsoft.com/office/drawing/2014/main" id="{B9D0266C-1DA3-4E25-A68E-9E688124D4CF}"/>
              </a:ext>
            </a:extLst>
          </p:cNvPr>
          <p:cNvGraphicFramePr>
            <a:graphicFrameLocks noGrp="1"/>
          </p:cNvGraphicFramePr>
          <p:nvPr/>
        </p:nvGraphicFramePr>
        <p:xfrm>
          <a:off x="438015" y="3495537"/>
          <a:ext cx="1396211" cy="822960"/>
        </p:xfrm>
        <a:graphic>
          <a:graphicData uri="http://schemas.openxmlformats.org/drawingml/2006/table">
            <a:tbl>
              <a:tblPr firstRow="1" bandRow="1">
                <a:tableStyleId>{BFEA419B-BCDB-4C27-8AB2-1E94C2BD932B}</a:tableStyleId>
              </a:tblPr>
              <a:tblGrid>
                <a:gridCol w="1396211">
                  <a:extLst>
                    <a:ext uri="{9D8B030D-6E8A-4147-A177-3AD203B41FA5}">
                      <a16:colId xmlns:a16="http://schemas.microsoft.com/office/drawing/2014/main" val="3837608748"/>
                    </a:ext>
                  </a:extLst>
                </a:gridCol>
              </a:tblGrid>
              <a:tr h="778805">
                <a:tc>
                  <a:txBody>
                    <a:bodyPr/>
                    <a:lstStyle/>
                    <a:p>
                      <a:pPr algn="ctr"/>
                      <a:r>
                        <a:rPr lang="en-US" sz="1200" b="0" dirty="0"/>
                        <a:t>Apply new technologies from unrelated disciplines</a:t>
                      </a:r>
                    </a:p>
                  </a:txBody>
                  <a:tcPr>
                    <a:lnL w="0" cmpd="sng">
                      <a:noFill/>
                    </a:lnL>
                    <a:lnR w="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6934504"/>
                  </a:ext>
                </a:extLst>
              </a:tr>
            </a:tbl>
          </a:graphicData>
        </a:graphic>
      </p:graphicFrame>
      <p:graphicFrame>
        <p:nvGraphicFramePr>
          <p:cNvPr id="33" name="Table 8">
            <a:extLst>
              <a:ext uri="{FF2B5EF4-FFF2-40B4-BE49-F238E27FC236}">
                <a16:creationId xmlns:a16="http://schemas.microsoft.com/office/drawing/2014/main" id="{ECE62977-CB8E-4F56-B3D1-9134A4FEA749}"/>
              </a:ext>
            </a:extLst>
          </p:cNvPr>
          <p:cNvGraphicFramePr>
            <a:graphicFrameLocks noGrp="1"/>
          </p:cNvGraphicFramePr>
          <p:nvPr/>
        </p:nvGraphicFramePr>
        <p:xfrm>
          <a:off x="1816545" y="2394954"/>
          <a:ext cx="1811302" cy="822960"/>
        </p:xfrm>
        <a:graphic>
          <a:graphicData uri="http://schemas.openxmlformats.org/drawingml/2006/table">
            <a:tbl>
              <a:tblPr firstRow="1" bandRow="1">
                <a:tableStyleId>{BFEA419B-BCDB-4C27-8AB2-1E94C2BD932B}</a:tableStyleId>
              </a:tblPr>
              <a:tblGrid>
                <a:gridCol w="1811302">
                  <a:extLst>
                    <a:ext uri="{9D8B030D-6E8A-4147-A177-3AD203B41FA5}">
                      <a16:colId xmlns:a16="http://schemas.microsoft.com/office/drawing/2014/main" val="1036608885"/>
                    </a:ext>
                  </a:extLst>
                </a:gridCol>
              </a:tblGrid>
              <a:tr h="710825">
                <a:tc>
                  <a:txBody>
                    <a:bodyPr/>
                    <a:lstStyle/>
                    <a:p>
                      <a:pPr algn="ctr"/>
                      <a:r>
                        <a:rPr lang="en-US" sz="1200" b="0" dirty="0"/>
                        <a:t>Understand state-of-the-art technology &amp; science</a:t>
                      </a:r>
                    </a:p>
                    <a:p>
                      <a:pPr algn="ctr"/>
                      <a:endParaRPr lang="en-US" sz="1200" b="0" dirty="0"/>
                    </a:p>
                  </a:txBody>
                  <a:tcPr>
                    <a:lnL w="0" cmpd="sng">
                      <a:noFill/>
                    </a:lnL>
                    <a:lnR w="12700" cap="flat" cmpd="sng" algn="ctr">
                      <a:noFill/>
                      <a:prstDash val="solid"/>
                      <a:round/>
                      <a:headEnd type="none" w="med" len="med"/>
                      <a:tailEnd type="none" w="med" len="med"/>
                    </a:lnR>
                    <a:lnT w="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6827837"/>
                  </a:ext>
                </a:extLst>
              </a:tr>
            </a:tbl>
          </a:graphicData>
        </a:graphic>
      </p:graphicFrame>
      <p:graphicFrame>
        <p:nvGraphicFramePr>
          <p:cNvPr id="34" name="Table 8">
            <a:extLst>
              <a:ext uri="{FF2B5EF4-FFF2-40B4-BE49-F238E27FC236}">
                <a16:creationId xmlns:a16="http://schemas.microsoft.com/office/drawing/2014/main" id="{C3353ED5-2095-491A-9630-47A9A2508EC4}"/>
              </a:ext>
            </a:extLst>
          </p:cNvPr>
          <p:cNvGraphicFramePr>
            <a:graphicFrameLocks noGrp="1"/>
          </p:cNvGraphicFramePr>
          <p:nvPr/>
        </p:nvGraphicFramePr>
        <p:xfrm>
          <a:off x="3862479" y="2394954"/>
          <a:ext cx="1361172" cy="1005840"/>
        </p:xfrm>
        <a:graphic>
          <a:graphicData uri="http://schemas.openxmlformats.org/drawingml/2006/table">
            <a:tbl>
              <a:tblPr firstRow="1" bandRow="1">
                <a:tableStyleId>{BFEA419B-BCDB-4C27-8AB2-1E94C2BD932B}</a:tableStyleId>
              </a:tblPr>
              <a:tblGrid>
                <a:gridCol w="1361172">
                  <a:extLst>
                    <a:ext uri="{9D8B030D-6E8A-4147-A177-3AD203B41FA5}">
                      <a16:colId xmlns:a16="http://schemas.microsoft.com/office/drawing/2014/main" val="1480653285"/>
                    </a:ext>
                  </a:extLst>
                </a:gridCol>
              </a:tblGrid>
              <a:tr h="1005840">
                <a:tc>
                  <a:txBody>
                    <a:bodyPr/>
                    <a:lstStyle/>
                    <a:p>
                      <a:pPr algn="ctr"/>
                      <a:r>
                        <a:rPr lang="en-US" sz="1200" b="0" dirty="0"/>
                        <a:t>Apply methods / applications of technology from other disciplines in the lab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827837"/>
                  </a:ext>
                </a:extLst>
              </a:tr>
            </a:tbl>
          </a:graphicData>
        </a:graphic>
      </p:graphicFrame>
      <p:graphicFrame>
        <p:nvGraphicFramePr>
          <p:cNvPr id="35" name="Table 8">
            <a:extLst>
              <a:ext uri="{FF2B5EF4-FFF2-40B4-BE49-F238E27FC236}">
                <a16:creationId xmlns:a16="http://schemas.microsoft.com/office/drawing/2014/main" id="{9389E035-407B-433C-A1A3-F0FAAB082F72}"/>
              </a:ext>
            </a:extLst>
          </p:cNvPr>
          <p:cNvGraphicFramePr>
            <a:graphicFrameLocks noGrp="1"/>
          </p:cNvGraphicFramePr>
          <p:nvPr/>
        </p:nvGraphicFramePr>
        <p:xfrm>
          <a:off x="7121209" y="3451891"/>
          <a:ext cx="1727268" cy="822960"/>
        </p:xfrm>
        <a:graphic>
          <a:graphicData uri="http://schemas.openxmlformats.org/drawingml/2006/table">
            <a:tbl>
              <a:tblPr firstRow="1" bandRow="1">
                <a:tableStyleId>{BFEA419B-BCDB-4C27-8AB2-1E94C2BD932B}</a:tableStyleId>
              </a:tblPr>
              <a:tblGrid>
                <a:gridCol w="1727268">
                  <a:extLst>
                    <a:ext uri="{9D8B030D-6E8A-4147-A177-3AD203B41FA5}">
                      <a16:colId xmlns:a16="http://schemas.microsoft.com/office/drawing/2014/main" val="2531694605"/>
                    </a:ext>
                  </a:extLst>
                </a:gridCol>
              </a:tblGrid>
              <a:tr h="778805">
                <a:tc>
                  <a:txBody>
                    <a:bodyPr/>
                    <a:lstStyle/>
                    <a:p>
                      <a:pPr algn="ctr"/>
                      <a:r>
                        <a:rPr lang="en-US" sz="1200" b="0" dirty="0"/>
                        <a:t>Design better experiments; validate work against the work of others</a:t>
                      </a:r>
                    </a:p>
                  </a:txBody>
                  <a:tcPr>
                    <a:lnL w="0" cmpd="sng">
                      <a:noFill/>
                    </a:lnL>
                    <a:lnR w="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6934504"/>
                  </a:ext>
                </a:extLst>
              </a:tr>
            </a:tbl>
          </a:graphicData>
        </a:graphic>
      </p:graphicFrame>
      <p:graphicFrame>
        <p:nvGraphicFramePr>
          <p:cNvPr id="36" name="Table 8">
            <a:extLst>
              <a:ext uri="{FF2B5EF4-FFF2-40B4-BE49-F238E27FC236}">
                <a16:creationId xmlns:a16="http://schemas.microsoft.com/office/drawing/2014/main" id="{91F164FD-8819-4B6F-B2BF-4479CB552E6F}"/>
              </a:ext>
            </a:extLst>
          </p:cNvPr>
          <p:cNvGraphicFramePr>
            <a:graphicFrameLocks noGrp="1"/>
          </p:cNvGraphicFramePr>
          <p:nvPr/>
        </p:nvGraphicFramePr>
        <p:xfrm>
          <a:off x="7216560" y="2394954"/>
          <a:ext cx="1522896" cy="1124940"/>
        </p:xfrm>
        <a:graphic>
          <a:graphicData uri="http://schemas.openxmlformats.org/drawingml/2006/table">
            <a:tbl>
              <a:tblPr firstRow="1" bandRow="1">
                <a:tableStyleId>{BFEA419B-BCDB-4C27-8AB2-1E94C2BD932B}</a:tableStyleId>
              </a:tblPr>
              <a:tblGrid>
                <a:gridCol w="1522896">
                  <a:extLst>
                    <a:ext uri="{9D8B030D-6E8A-4147-A177-3AD203B41FA5}">
                      <a16:colId xmlns:a16="http://schemas.microsoft.com/office/drawing/2014/main" val="2804843177"/>
                    </a:ext>
                  </a:extLst>
                </a:gridCol>
              </a:tblGrid>
              <a:tr h="1124940">
                <a:tc>
                  <a:txBody>
                    <a:bodyPr/>
                    <a:lstStyle/>
                    <a:p>
                      <a:pPr algn="ctr"/>
                      <a:r>
                        <a:rPr lang="en-US" sz="1200" b="0" dirty="0"/>
                        <a:t>Improve manufacturing yield; reduce raw material cost</a:t>
                      </a:r>
                    </a:p>
                  </a:txBody>
                  <a:tcPr>
                    <a:lnL w="0" cmpd="sng">
                      <a:noFill/>
                    </a:lnL>
                    <a:lnR w="0" cmpd="sng">
                      <a:noFill/>
                    </a:lnR>
                    <a:lnT w="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6827837"/>
                  </a:ext>
                </a:extLst>
              </a:tr>
            </a:tbl>
          </a:graphicData>
        </a:graphic>
      </p:graphicFrame>
    </p:spTree>
    <p:extLst>
      <p:ext uri="{BB962C8B-B14F-4D97-AF65-F5344CB8AC3E}">
        <p14:creationId xmlns:p14="http://schemas.microsoft.com/office/powerpoint/2010/main" val="99314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E993-58DF-47D4-877F-763C6F4FF0B9}"/>
              </a:ext>
            </a:extLst>
          </p:cNvPr>
          <p:cNvSpPr>
            <a:spLocks noGrp="1"/>
          </p:cNvSpPr>
          <p:nvPr>
            <p:ph type="title"/>
          </p:nvPr>
        </p:nvSpPr>
        <p:spPr/>
        <p:txBody>
          <a:bodyPr/>
          <a:lstStyle/>
          <a:p>
            <a:r>
              <a:rPr lang="en-US" dirty="0">
                <a:solidFill>
                  <a:schemeClr val="tx2">
                    <a:lumMod val="60000"/>
                    <a:lumOff val="40000"/>
                  </a:schemeClr>
                </a:solidFill>
              </a:rPr>
              <a:t>R</a:t>
            </a:r>
            <a:r>
              <a:rPr lang="en-US" dirty="0"/>
              <a:t>esearch Solutions – Quality Content</a:t>
            </a:r>
            <a:endParaRPr lang="en-GB" dirty="0"/>
          </a:p>
        </p:txBody>
      </p:sp>
      <p:cxnSp>
        <p:nvCxnSpPr>
          <p:cNvPr id="7" name="Straight Connector 6">
            <a:extLst>
              <a:ext uri="{FF2B5EF4-FFF2-40B4-BE49-F238E27FC236}">
                <a16:creationId xmlns:a16="http://schemas.microsoft.com/office/drawing/2014/main" id="{5D9AAC62-C802-4EB6-BE8F-389A77E46E71}"/>
              </a:ext>
            </a:extLst>
          </p:cNvPr>
          <p:cNvCxnSpPr/>
          <p:nvPr/>
        </p:nvCxnSpPr>
        <p:spPr>
          <a:xfrm flipV="1">
            <a:off x="576263" y="790412"/>
            <a:ext cx="7989884" cy="4046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07B7B8AD-D14E-41FF-A875-B5B3C4DC08DD}"/>
              </a:ext>
            </a:extLst>
          </p:cNvPr>
          <p:cNvPicPr/>
          <p:nvPr/>
        </p:nvPicPr>
        <p:blipFill>
          <a:blip r:embed="rId2">
            <a:extLst>
              <a:ext uri="{28A0092B-C50C-407E-A947-70E740481C1C}">
                <a14:useLocalDpi xmlns:a14="http://schemas.microsoft.com/office/drawing/2010/main" val="0"/>
              </a:ext>
            </a:extLst>
          </a:blip>
          <a:stretch>
            <a:fillRect/>
          </a:stretch>
        </p:blipFill>
        <p:spPr>
          <a:xfrm>
            <a:off x="760719" y="1014293"/>
            <a:ext cx="7576457" cy="3198298"/>
          </a:xfrm>
          <a:prstGeom prst="rect">
            <a:avLst/>
          </a:prstGeom>
        </p:spPr>
      </p:pic>
    </p:spTree>
    <p:extLst>
      <p:ext uri="{BB962C8B-B14F-4D97-AF65-F5344CB8AC3E}">
        <p14:creationId xmlns:p14="http://schemas.microsoft.com/office/powerpoint/2010/main" val="331075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E993-58DF-47D4-877F-763C6F4FF0B9}"/>
              </a:ext>
            </a:extLst>
          </p:cNvPr>
          <p:cNvSpPr>
            <a:spLocks noGrp="1"/>
          </p:cNvSpPr>
          <p:nvPr>
            <p:ph type="title"/>
          </p:nvPr>
        </p:nvSpPr>
        <p:spPr/>
        <p:txBody>
          <a:bodyPr/>
          <a:lstStyle/>
          <a:p>
            <a:r>
              <a:rPr lang="en-US" dirty="0">
                <a:solidFill>
                  <a:schemeClr val="tx2">
                    <a:lumMod val="60000"/>
                    <a:lumOff val="40000"/>
                  </a:schemeClr>
                </a:solidFill>
              </a:rPr>
              <a:t>R</a:t>
            </a:r>
            <a:r>
              <a:rPr lang="en-US" dirty="0"/>
              <a:t>esearch Solutions – Quality Content</a:t>
            </a:r>
            <a:endParaRPr lang="en-GB" dirty="0"/>
          </a:p>
        </p:txBody>
      </p:sp>
      <p:sp>
        <p:nvSpPr>
          <p:cNvPr id="3" name="Date Placeholder 2">
            <a:extLst>
              <a:ext uri="{FF2B5EF4-FFF2-40B4-BE49-F238E27FC236}">
                <a16:creationId xmlns:a16="http://schemas.microsoft.com/office/drawing/2014/main" id="{755A1F22-4421-4D3F-9632-EE81011F7A3E}"/>
              </a:ext>
            </a:extLst>
          </p:cNvPr>
          <p:cNvSpPr>
            <a:spLocks noGrp="1"/>
          </p:cNvSpPr>
          <p:nvPr>
            <p:ph type="dt" sz="half" idx="14"/>
          </p:nvPr>
        </p:nvSpPr>
        <p:spPr/>
        <p:txBody>
          <a:bodyPr/>
          <a:lstStyle/>
          <a:p>
            <a:fld id="{6E44423A-76B3-40DE-B1EC-7A6A3B5FF3E9}" type="datetime1">
              <a:rPr lang="de-DE" smtClean="0"/>
              <a:t>20.10.2023</a:t>
            </a:fld>
            <a:endParaRPr lang="de-DE" dirty="0"/>
          </a:p>
        </p:txBody>
      </p:sp>
      <p:sp>
        <p:nvSpPr>
          <p:cNvPr id="4" name="Footer Placeholder 3">
            <a:extLst>
              <a:ext uri="{FF2B5EF4-FFF2-40B4-BE49-F238E27FC236}">
                <a16:creationId xmlns:a16="http://schemas.microsoft.com/office/drawing/2014/main" id="{6FE98CE1-6393-4D53-9138-13A9ABE39631}"/>
              </a:ext>
            </a:extLst>
          </p:cNvPr>
          <p:cNvSpPr>
            <a:spLocks noGrp="1"/>
          </p:cNvSpPr>
          <p:nvPr>
            <p:ph type="ftr" sz="quarter" idx="15"/>
          </p:nvPr>
        </p:nvSpPr>
        <p:spPr/>
        <p:txBody>
          <a:bodyPr/>
          <a:lstStyle/>
          <a:p>
            <a:endParaRPr lang="de-DE" dirty="0"/>
          </a:p>
        </p:txBody>
      </p:sp>
      <p:cxnSp>
        <p:nvCxnSpPr>
          <p:cNvPr id="7" name="Straight Connector 6">
            <a:extLst>
              <a:ext uri="{FF2B5EF4-FFF2-40B4-BE49-F238E27FC236}">
                <a16:creationId xmlns:a16="http://schemas.microsoft.com/office/drawing/2014/main" id="{5D9AAC62-C802-4EB6-BE8F-389A77E46E71}"/>
              </a:ext>
            </a:extLst>
          </p:cNvPr>
          <p:cNvCxnSpPr/>
          <p:nvPr/>
        </p:nvCxnSpPr>
        <p:spPr>
          <a:xfrm flipV="1">
            <a:off x="576263" y="790412"/>
            <a:ext cx="7989884" cy="40460"/>
          </a:xfrm>
          <a:prstGeom prst="line">
            <a:avLst/>
          </a:prstGeom>
          <a:ln w="1270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9C932EDF-61EC-412C-A635-3EE81E4CA998}"/>
              </a:ext>
            </a:extLst>
          </p:cNvPr>
          <p:cNvGrpSpPr/>
          <p:nvPr/>
        </p:nvGrpSpPr>
        <p:grpSpPr>
          <a:xfrm>
            <a:off x="768403" y="1014292"/>
            <a:ext cx="7622562" cy="3158138"/>
            <a:chOff x="0" y="0"/>
            <a:chExt cx="6247820" cy="2415899"/>
          </a:xfrm>
        </p:grpSpPr>
        <p:pic>
          <p:nvPicPr>
            <p:cNvPr id="10" name="Picture 9">
              <a:extLst>
                <a:ext uri="{FF2B5EF4-FFF2-40B4-BE49-F238E27FC236}">
                  <a16:creationId xmlns:a16="http://schemas.microsoft.com/office/drawing/2014/main" id="{197EE16A-296A-421C-8A6F-BE81AFBBB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54"/>
              <a:ext cx="3188335" cy="2392045"/>
            </a:xfrm>
            <a:prstGeom prst="rect">
              <a:avLst/>
            </a:prstGeom>
          </p:spPr>
        </p:pic>
        <p:pic>
          <p:nvPicPr>
            <p:cNvPr id="11" name="Picture 10">
              <a:extLst>
                <a:ext uri="{FF2B5EF4-FFF2-40B4-BE49-F238E27FC236}">
                  <a16:creationId xmlns:a16="http://schemas.microsoft.com/office/drawing/2014/main" id="{62FA2277-386E-40C7-A1CC-441FC75AE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65" y="0"/>
              <a:ext cx="3107055" cy="2393315"/>
            </a:xfrm>
            <a:prstGeom prst="rect">
              <a:avLst/>
            </a:prstGeom>
          </p:spPr>
        </p:pic>
      </p:grpSp>
    </p:spTree>
    <p:extLst>
      <p:ext uri="{BB962C8B-B14F-4D97-AF65-F5344CB8AC3E}">
        <p14:creationId xmlns:p14="http://schemas.microsoft.com/office/powerpoint/2010/main" val="852231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f1eec1-7805-4378-9233-e0edee221157">
      <Terms xmlns="http://schemas.microsoft.com/office/infopath/2007/PartnerControls"/>
    </lcf76f155ced4ddcb4097134ff3c332f>
    <Año xmlns="1334644a-d5f2-411a-a657-a19302aecb8a" xsi:nil="true"/>
    <Ámbito xmlns="1334644a-d5f2-411a-a657-a19302aecb8a">Interno Fedit</Ámbito>
    <TaxCatchAll xmlns="1334644a-d5f2-411a-a657-a19302aecb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BB8D96FBD149244A0BC84D9CCA686DA" ma:contentTypeVersion="26" ma:contentTypeDescription="Crear nuevo documento." ma:contentTypeScope="" ma:versionID="4e404aa8dc51a3c7869b11fdc21d1606">
  <xsd:schema xmlns:xsd="http://www.w3.org/2001/XMLSchema" xmlns:xs="http://www.w3.org/2001/XMLSchema" xmlns:p="http://schemas.microsoft.com/office/2006/metadata/properties" xmlns:ns2="1334644a-d5f2-411a-a657-a19302aecb8a" xmlns:ns3="9bf1eec1-7805-4378-9233-e0edee221157" targetNamespace="http://schemas.microsoft.com/office/2006/metadata/properties" ma:root="true" ma:fieldsID="88ea24a6af3b2ebc6efb573564386ca1" ns2:_="" ns3:_="">
    <xsd:import namespace="1334644a-d5f2-411a-a657-a19302aecb8a"/>
    <xsd:import namespace="9bf1eec1-7805-4378-9233-e0edee221157"/>
    <xsd:element name="properties">
      <xsd:complexType>
        <xsd:sequence>
          <xsd:element name="documentManagement">
            <xsd:complexType>
              <xsd:all>
                <xsd:element ref="ns2:Ámbito" minOccurs="0"/>
                <xsd:element ref="ns2:Año" minOccurs="0"/>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4644a-d5f2-411a-a657-a19302aecb8a" elementFormDefault="qualified">
    <xsd:import namespace="http://schemas.microsoft.com/office/2006/documentManagement/types"/>
    <xsd:import namespace="http://schemas.microsoft.com/office/infopath/2007/PartnerControls"/>
    <xsd:element name="Ámbito" ma:index="8" nillable="true" ma:displayName="Ámbito" ma:default="Interno Fedit" ma:format="Dropdown" ma:internalName="_x00c1_mbito">
      <xsd:simpleType>
        <xsd:restriction base="dms:Choice">
          <xsd:enumeration value="Interno Fedit"/>
          <xsd:enumeration value="Socios"/>
          <xsd:enumeration value="Público"/>
        </xsd:restriction>
      </xsd:simpleType>
    </xsd:element>
    <xsd:element name="Año" ma:index="9" nillable="true" ma:displayName="Año" ma:internalName="A_x00f1_o">
      <xsd:simpleType>
        <xsd:restriction base="dms:Number"/>
      </xsd:simpleType>
    </xsd:element>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Hash de la sugerencia para compartir" ma:internalName="SharingHintHash" ma:readOnly="true">
      <xsd:simpleType>
        <xsd:restriction base="dms:Text"/>
      </xsd:simpleType>
    </xsd:element>
    <xsd:element name="SharedWithDetails" ma:index="12" nillable="true" ma:displayName="Detalles de uso compartido" ma:description="" ma:internalName="SharedWithDetails" ma:readOnly="true">
      <xsd:simpleType>
        <xsd:restriction base="dms:Note">
          <xsd:maxLength value="255"/>
        </xsd:restriction>
      </xsd:simpleType>
    </xsd:element>
    <xsd:element name="TaxCatchAll" ma:index="26" nillable="true" ma:displayName="Taxonomy Catch All Column" ma:hidden="true" ma:list="{f49fee34-9ac2-450d-b16e-46ca28cf2293}" ma:internalName="TaxCatchAll" ma:showField="CatchAllData" ma:web="1334644a-d5f2-411a-a657-a19302aecb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f1eec1-7805-4378-9233-e0edee22115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Etiquetas de imagen" ma:readOnly="false" ma:fieldId="{5cf76f15-5ced-4ddc-b409-7134ff3c332f}" ma:taxonomyMulti="true" ma:sspId="ccc1072d-91d2-4e9d-93f0-6285caef2d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B5CED-50F6-4742-8DE3-615C7CFE6208}">
  <ds:schemaRefs>
    <ds:schemaRef ds:uri="http://schemas.microsoft.com/sharepoint/v3/contenttype/forms"/>
  </ds:schemaRefs>
</ds:datastoreItem>
</file>

<file path=customXml/itemProps2.xml><?xml version="1.0" encoding="utf-8"?>
<ds:datastoreItem xmlns:ds="http://schemas.openxmlformats.org/officeDocument/2006/customXml" ds:itemID="{3F7240C2-7E6B-4BF9-8F10-EDDC93F8CB11}">
  <ds:schemaRefs>
    <ds:schemaRef ds:uri="e9741a7c-8fac-4b3f-9653-9f5a847043bf"/>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b1984dc-bba9-4662-b0c5-8a5b52f33c4f"/>
    <ds:schemaRef ds:uri="http://www.w3.org/XML/1998/namespace"/>
    <ds:schemaRef ds:uri="9bf1eec1-7805-4378-9233-e0edee221157"/>
    <ds:schemaRef ds:uri="1334644a-d5f2-411a-a657-a19302aecb8a"/>
  </ds:schemaRefs>
</ds:datastoreItem>
</file>

<file path=customXml/itemProps3.xml><?xml version="1.0" encoding="utf-8"?>
<ds:datastoreItem xmlns:ds="http://schemas.openxmlformats.org/officeDocument/2006/customXml" ds:itemID="{D432B98E-D7A2-4F27-96FA-B1123D7CE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4644a-d5f2-411a-a657-a19302aecb8a"/>
    <ds:schemaRef ds:uri="9bf1eec1-7805-4378-9233-e0edee2211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999</Words>
  <Application>Microsoft Office PowerPoint</Application>
  <PresentationFormat>Presentación en pantalla (16:9)</PresentationFormat>
  <Paragraphs>71</Paragraphs>
  <Slides>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Courier New</vt:lpstr>
      <vt:lpstr>Elsevier</vt:lpstr>
      <vt:lpstr>Presentación de PowerPoint</vt:lpstr>
      <vt:lpstr>Research Solutions – Quality Content</vt:lpstr>
      <vt:lpstr>Researchers tell us the knowledge in ScienceDirect Freedom Collection is vital to achieving business outcomes such as:</vt:lpstr>
      <vt:lpstr>Research Solutions – Quality Content</vt:lpstr>
      <vt:lpstr>Research Solutions – Quality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2020-02-11T09:23:15Z</dcterms:created>
  <dcterms:modified xsi:type="dcterms:W3CDTF">2023-10-20T11:59:55Z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2023-09-27T07:55:32Z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66413251-87fe-4f57-9e75-646c24d6656a</vt:lpwstr>
  </property>
  <property fmtid="{D5CDD505-2E9C-101B-9397-08002B2CF9AE}" pid="8" name="MSIP_Label_549ac42a-3eb4-4074-b885-aea26bd6241e_ContentBits">
    <vt:lpwstr>0</vt:lpwstr>
  </property>
  <property fmtid="{D5CDD505-2E9C-101B-9397-08002B2CF9AE}" pid="9" name="MediaServiceImageTags">
    <vt:lpwstr/>
  </property>
  <property fmtid="{D5CDD505-2E9C-101B-9397-08002B2CF9AE}" pid="10" name="ContentTypeId">
    <vt:lpwstr>0x0101005BB8D96FBD149244A0BC84D9CCA686DA</vt:lpwstr>
  </property>
</Properties>
</file>